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560D7-83FC-436B-844D-6A20F6D5366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E8D76A-E3E6-47D3-A57B-AB64611FE72D}">
      <dgm:prSet/>
      <dgm:spPr/>
      <dgm:t>
        <a:bodyPr/>
        <a:lstStyle/>
        <a:p>
          <a:pPr rtl="0"/>
          <a:r>
            <a:rPr lang="en-US" smtClean="0"/>
            <a:t>Experimental Implementation on smaller engine</a:t>
          </a:r>
          <a:endParaRPr lang="en-US"/>
        </a:p>
      </dgm:t>
    </dgm:pt>
    <dgm:pt modelId="{73BBA111-FAB6-4C41-A2A6-8A55988D50B6}" type="parTrans" cxnId="{5F24CE41-E5E6-42D4-92AF-E5E7872BB6A3}">
      <dgm:prSet/>
      <dgm:spPr/>
      <dgm:t>
        <a:bodyPr/>
        <a:lstStyle/>
        <a:p>
          <a:endParaRPr lang="en-US"/>
        </a:p>
      </dgm:t>
    </dgm:pt>
    <dgm:pt modelId="{9ED5B11B-822E-49BC-ACEB-B8E47723C0FC}" type="sibTrans" cxnId="{5F24CE41-E5E6-42D4-92AF-E5E7872BB6A3}">
      <dgm:prSet/>
      <dgm:spPr/>
      <dgm:t>
        <a:bodyPr/>
        <a:lstStyle/>
        <a:p>
          <a:endParaRPr lang="en-US"/>
        </a:p>
      </dgm:t>
    </dgm:pt>
    <dgm:pt modelId="{F4C9E30A-867F-4782-BA64-E8143D013FE9}">
      <dgm:prSet/>
      <dgm:spPr/>
      <dgm:t>
        <a:bodyPr/>
        <a:lstStyle/>
        <a:p>
          <a:pPr rtl="0"/>
          <a:r>
            <a:rPr lang="en-US" smtClean="0"/>
            <a:t>Implementation on single cylinder engines</a:t>
          </a:r>
          <a:br>
            <a:rPr lang="en-US" smtClean="0"/>
          </a:br>
          <a:r>
            <a:rPr lang="en-US" smtClean="0"/>
            <a:t>Implementation on Multi cylinder engines used in domestic use vehicle</a:t>
          </a:r>
          <a:endParaRPr lang="en-US"/>
        </a:p>
      </dgm:t>
    </dgm:pt>
    <dgm:pt modelId="{A67C0352-7CB0-41C2-A310-9CB5BD0833F3}" type="parTrans" cxnId="{41272A0D-E5FD-4E2F-9D72-2DB36B04AC23}">
      <dgm:prSet/>
      <dgm:spPr/>
      <dgm:t>
        <a:bodyPr/>
        <a:lstStyle/>
        <a:p>
          <a:endParaRPr lang="en-US"/>
        </a:p>
      </dgm:t>
    </dgm:pt>
    <dgm:pt modelId="{36865AA9-E6D8-497C-BD65-7B08FBD2335D}" type="sibTrans" cxnId="{41272A0D-E5FD-4E2F-9D72-2DB36B04AC23}">
      <dgm:prSet/>
      <dgm:spPr/>
      <dgm:t>
        <a:bodyPr/>
        <a:lstStyle/>
        <a:p>
          <a:endParaRPr lang="en-US"/>
        </a:p>
      </dgm:t>
    </dgm:pt>
    <dgm:pt modelId="{01FED8C6-DFE4-4267-B67B-AA40FEC1A961}">
      <dgm:prSet/>
      <dgm:spPr/>
      <dgm:t>
        <a:bodyPr/>
        <a:lstStyle/>
        <a:p>
          <a:pPr rtl="0"/>
          <a:r>
            <a:rPr lang="en-US" dirty="0" smtClean="0"/>
            <a:t>Higher grade vehicle engines (Military grade)</a:t>
          </a:r>
          <a:endParaRPr lang="en-US" dirty="0"/>
        </a:p>
      </dgm:t>
    </dgm:pt>
    <dgm:pt modelId="{EE637FDE-0F73-498E-9C84-03B6D3DC66DA}" type="parTrans" cxnId="{CF6F1BCA-6534-4C19-B045-6C3476E78593}">
      <dgm:prSet/>
      <dgm:spPr/>
      <dgm:t>
        <a:bodyPr/>
        <a:lstStyle/>
        <a:p>
          <a:endParaRPr lang="en-US"/>
        </a:p>
      </dgm:t>
    </dgm:pt>
    <dgm:pt modelId="{46FD6537-A1EF-4709-8ABE-37769464F988}" type="sibTrans" cxnId="{CF6F1BCA-6534-4C19-B045-6C3476E78593}">
      <dgm:prSet/>
      <dgm:spPr/>
      <dgm:t>
        <a:bodyPr/>
        <a:lstStyle/>
        <a:p>
          <a:endParaRPr lang="en-US"/>
        </a:p>
      </dgm:t>
    </dgm:pt>
    <dgm:pt modelId="{86863635-654B-4EB4-8A97-AA2166E2AA0E}" type="pres">
      <dgm:prSet presAssocID="{3A0560D7-83FC-436B-844D-6A20F6D5366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BB7FEF-16E5-406E-98F9-4362AB038F5A}" type="pres">
      <dgm:prSet presAssocID="{3A0560D7-83FC-436B-844D-6A20F6D53666}" presName="Name1" presStyleCnt="0"/>
      <dgm:spPr/>
    </dgm:pt>
    <dgm:pt modelId="{846F7291-32C4-46EA-B02B-70FA629E761B}" type="pres">
      <dgm:prSet presAssocID="{3A0560D7-83FC-436B-844D-6A20F6D53666}" presName="cycle" presStyleCnt="0"/>
      <dgm:spPr/>
    </dgm:pt>
    <dgm:pt modelId="{C0D96BE1-E072-409F-9121-C9EC3C1D9251}" type="pres">
      <dgm:prSet presAssocID="{3A0560D7-83FC-436B-844D-6A20F6D53666}" presName="srcNode" presStyleLbl="node1" presStyleIdx="0" presStyleCnt="3"/>
      <dgm:spPr/>
    </dgm:pt>
    <dgm:pt modelId="{D118C63C-3410-4E3E-9129-945CF770F4EE}" type="pres">
      <dgm:prSet presAssocID="{3A0560D7-83FC-436B-844D-6A20F6D53666}" presName="conn" presStyleLbl="parChTrans1D2" presStyleIdx="0" presStyleCnt="1"/>
      <dgm:spPr/>
      <dgm:t>
        <a:bodyPr/>
        <a:lstStyle/>
        <a:p>
          <a:endParaRPr lang="en-US"/>
        </a:p>
      </dgm:t>
    </dgm:pt>
    <dgm:pt modelId="{04432D45-92F6-48ED-B52D-D2B8E7B23072}" type="pres">
      <dgm:prSet presAssocID="{3A0560D7-83FC-436B-844D-6A20F6D53666}" presName="extraNode" presStyleLbl="node1" presStyleIdx="0" presStyleCnt="3"/>
      <dgm:spPr/>
    </dgm:pt>
    <dgm:pt modelId="{F773C6A4-381F-4680-95D4-F4CFDEEC6B66}" type="pres">
      <dgm:prSet presAssocID="{3A0560D7-83FC-436B-844D-6A20F6D53666}" presName="dstNode" presStyleLbl="node1" presStyleIdx="0" presStyleCnt="3"/>
      <dgm:spPr/>
    </dgm:pt>
    <dgm:pt modelId="{15221905-2638-415A-90DC-CCBF9C96C5B6}" type="pres">
      <dgm:prSet presAssocID="{60E8D76A-E3E6-47D3-A57B-AB64611FE72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80C583-3B1C-437B-BFA6-6174FBDF8237}" type="pres">
      <dgm:prSet presAssocID="{60E8D76A-E3E6-47D3-A57B-AB64611FE72D}" presName="accent_1" presStyleCnt="0"/>
      <dgm:spPr/>
    </dgm:pt>
    <dgm:pt modelId="{E9F30255-87A6-43E3-ADD5-E181B3FDFE0F}" type="pres">
      <dgm:prSet presAssocID="{60E8D76A-E3E6-47D3-A57B-AB64611FE72D}" presName="accentRepeatNode" presStyleLbl="solidFgAcc1" presStyleIdx="0" presStyleCnt="3"/>
      <dgm:spPr/>
    </dgm:pt>
    <dgm:pt modelId="{FEAC005D-CD54-4561-92E7-A05687F9F070}" type="pres">
      <dgm:prSet presAssocID="{F4C9E30A-867F-4782-BA64-E8143D013FE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87BF1-9235-49CE-BE27-64465AF5C31C}" type="pres">
      <dgm:prSet presAssocID="{F4C9E30A-867F-4782-BA64-E8143D013FE9}" presName="accent_2" presStyleCnt="0"/>
      <dgm:spPr/>
    </dgm:pt>
    <dgm:pt modelId="{918A9F85-F741-4DF0-BA09-85FBBB5E627C}" type="pres">
      <dgm:prSet presAssocID="{F4C9E30A-867F-4782-BA64-E8143D013FE9}" presName="accentRepeatNode" presStyleLbl="solidFgAcc1" presStyleIdx="1" presStyleCnt="3"/>
      <dgm:spPr/>
    </dgm:pt>
    <dgm:pt modelId="{A47C6B9F-C460-4ADE-B20D-848C8826FCDE}" type="pres">
      <dgm:prSet presAssocID="{01FED8C6-DFE4-4267-B67B-AA40FEC1A961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70517-2863-4C79-BB41-41C411A4BA75}" type="pres">
      <dgm:prSet presAssocID="{01FED8C6-DFE4-4267-B67B-AA40FEC1A961}" presName="accent_3" presStyleCnt="0"/>
      <dgm:spPr/>
    </dgm:pt>
    <dgm:pt modelId="{0EE8B383-0E8B-40BF-9AE9-B4BB76A9933A}" type="pres">
      <dgm:prSet presAssocID="{01FED8C6-DFE4-4267-B67B-AA40FEC1A961}" presName="accentRepeatNode" presStyleLbl="solidFgAcc1" presStyleIdx="2" presStyleCnt="3"/>
      <dgm:spPr/>
    </dgm:pt>
  </dgm:ptLst>
  <dgm:cxnLst>
    <dgm:cxn modelId="{6B9077DE-48B2-4218-8404-FEBDB5F5A075}" type="presOf" srcId="{60E8D76A-E3E6-47D3-A57B-AB64611FE72D}" destId="{15221905-2638-415A-90DC-CCBF9C96C5B6}" srcOrd="0" destOrd="0" presId="urn:microsoft.com/office/officeart/2008/layout/VerticalCurvedList"/>
    <dgm:cxn modelId="{99073339-F30B-4F6E-8413-2BEB51A0940E}" type="presOf" srcId="{3A0560D7-83FC-436B-844D-6A20F6D53666}" destId="{86863635-654B-4EB4-8A97-AA2166E2AA0E}" srcOrd="0" destOrd="0" presId="urn:microsoft.com/office/officeart/2008/layout/VerticalCurvedList"/>
    <dgm:cxn modelId="{CF6F1BCA-6534-4C19-B045-6C3476E78593}" srcId="{3A0560D7-83FC-436B-844D-6A20F6D53666}" destId="{01FED8C6-DFE4-4267-B67B-AA40FEC1A961}" srcOrd="2" destOrd="0" parTransId="{EE637FDE-0F73-498E-9C84-03B6D3DC66DA}" sibTransId="{46FD6537-A1EF-4709-8ABE-37769464F988}"/>
    <dgm:cxn modelId="{DE8623FB-00FA-436F-93EA-F7F6F9BF21E7}" type="presOf" srcId="{9ED5B11B-822E-49BC-ACEB-B8E47723C0FC}" destId="{D118C63C-3410-4E3E-9129-945CF770F4EE}" srcOrd="0" destOrd="0" presId="urn:microsoft.com/office/officeart/2008/layout/VerticalCurvedList"/>
    <dgm:cxn modelId="{5F24CE41-E5E6-42D4-92AF-E5E7872BB6A3}" srcId="{3A0560D7-83FC-436B-844D-6A20F6D53666}" destId="{60E8D76A-E3E6-47D3-A57B-AB64611FE72D}" srcOrd="0" destOrd="0" parTransId="{73BBA111-FAB6-4C41-A2A6-8A55988D50B6}" sibTransId="{9ED5B11B-822E-49BC-ACEB-B8E47723C0FC}"/>
    <dgm:cxn modelId="{41272A0D-E5FD-4E2F-9D72-2DB36B04AC23}" srcId="{3A0560D7-83FC-436B-844D-6A20F6D53666}" destId="{F4C9E30A-867F-4782-BA64-E8143D013FE9}" srcOrd="1" destOrd="0" parTransId="{A67C0352-7CB0-41C2-A310-9CB5BD0833F3}" sibTransId="{36865AA9-E6D8-497C-BD65-7B08FBD2335D}"/>
    <dgm:cxn modelId="{FD2BCDC4-1F62-47DD-AC85-204981A331BF}" type="presOf" srcId="{01FED8C6-DFE4-4267-B67B-AA40FEC1A961}" destId="{A47C6B9F-C460-4ADE-B20D-848C8826FCDE}" srcOrd="0" destOrd="0" presId="urn:microsoft.com/office/officeart/2008/layout/VerticalCurvedList"/>
    <dgm:cxn modelId="{7B3F9F92-4212-422D-ACFC-1AB8F38E8878}" type="presOf" srcId="{F4C9E30A-867F-4782-BA64-E8143D013FE9}" destId="{FEAC005D-CD54-4561-92E7-A05687F9F070}" srcOrd="0" destOrd="0" presId="urn:microsoft.com/office/officeart/2008/layout/VerticalCurvedList"/>
    <dgm:cxn modelId="{524B903E-6E11-4030-9C72-3738D8041AF4}" type="presParOf" srcId="{86863635-654B-4EB4-8A97-AA2166E2AA0E}" destId="{7DBB7FEF-16E5-406E-98F9-4362AB038F5A}" srcOrd="0" destOrd="0" presId="urn:microsoft.com/office/officeart/2008/layout/VerticalCurvedList"/>
    <dgm:cxn modelId="{504F0A72-9ADD-4A09-9A76-3A24841E9177}" type="presParOf" srcId="{7DBB7FEF-16E5-406E-98F9-4362AB038F5A}" destId="{846F7291-32C4-46EA-B02B-70FA629E761B}" srcOrd="0" destOrd="0" presId="urn:microsoft.com/office/officeart/2008/layout/VerticalCurvedList"/>
    <dgm:cxn modelId="{933AC317-6188-4527-A2A7-A160351A083A}" type="presParOf" srcId="{846F7291-32C4-46EA-B02B-70FA629E761B}" destId="{C0D96BE1-E072-409F-9121-C9EC3C1D9251}" srcOrd="0" destOrd="0" presId="urn:microsoft.com/office/officeart/2008/layout/VerticalCurvedList"/>
    <dgm:cxn modelId="{3F5724DB-5EC8-4F3F-81E7-6224431BE0E8}" type="presParOf" srcId="{846F7291-32C4-46EA-B02B-70FA629E761B}" destId="{D118C63C-3410-4E3E-9129-945CF770F4EE}" srcOrd="1" destOrd="0" presId="urn:microsoft.com/office/officeart/2008/layout/VerticalCurvedList"/>
    <dgm:cxn modelId="{F291D10D-0BCD-4CE8-B4E7-04B4977792B5}" type="presParOf" srcId="{846F7291-32C4-46EA-B02B-70FA629E761B}" destId="{04432D45-92F6-48ED-B52D-D2B8E7B23072}" srcOrd="2" destOrd="0" presId="urn:microsoft.com/office/officeart/2008/layout/VerticalCurvedList"/>
    <dgm:cxn modelId="{4D52E733-8365-4E9D-B5B1-6365A4EC5C5B}" type="presParOf" srcId="{846F7291-32C4-46EA-B02B-70FA629E761B}" destId="{F773C6A4-381F-4680-95D4-F4CFDEEC6B66}" srcOrd="3" destOrd="0" presId="urn:microsoft.com/office/officeart/2008/layout/VerticalCurvedList"/>
    <dgm:cxn modelId="{A80F02D9-6BDC-4E8F-A13B-6F4B2C4FE4B2}" type="presParOf" srcId="{7DBB7FEF-16E5-406E-98F9-4362AB038F5A}" destId="{15221905-2638-415A-90DC-CCBF9C96C5B6}" srcOrd="1" destOrd="0" presId="urn:microsoft.com/office/officeart/2008/layout/VerticalCurvedList"/>
    <dgm:cxn modelId="{CDB047D9-3B68-40FF-AEB7-9B7A8159187E}" type="presParOf" srcId="{7DBB7FEF-16E5-406E-98F9-4362AB038F5A}" destId="{9580C583-3B1C-437B-BFA6-6174FBDF8237}" srcOrd="2" destOrd="0" presId="urn:microsoft.com/office/officeart/2008/layout/VerticalCurvedList"/>
    <dgm:cxn modelId="{60078E65-1C44-4E83-962C-F9DD7D30B906}" type="presParOf" srcId="{9580C583-3B1C-437B-BFA6-6174FBDF8237}" destId="{E9F30255-87A6-43E3-ADD5-E181B3FDFE0F}" srcOrd="0" destOrd="0" presId="urn:microsoft.com/office/officeart/2008/layout/VerticalCurvedList"/>
    <dgm:cxn modelId="{88FC124A-B37E-4A9B-8E3C-F74D7D9DAFB3}" type="presParOf" srcId="{7DBB7FEF-16E5-406E-98F9-4362AB038F5A}" destId="{FEAC005D-CD54-4561-92E7-A05687F9F070}" srcOrd="3" destOrd="0" presId="urn:microsoft.com/office/officeart/2008/layout/VerticalCurvedList"/>
    <dgm:cxn modelId="{34F376A3-EB12-46B9-BD70-F09BAD11A796}" type="presParOf" srcId="{7DBB7FEF-16E5-406E-98F9-4362AB038F5A}" destId="{EAC87BF1-9235-49CE-BE27-64465AF5C31C}" srcOrd="4" destOrd="0" presId="urn:microsoft.com/office/officeart/2008/layout/VerticalCurvedList"/>
    <dgm:cxn modelId="{DD0B1092-6380-4807-8AD4-2F02E6682904}" type="presParOf" srcId="{EAC87BF1-9235-49CE-BE27-64465AF5C31C}" destId="{918A9F85-F741-4DF0-BA09-85FBBB5E627C}" srcOrd="0" destOrd="0" presId="urn:microsoft.com/office/officeart/2008/layout/VerticalCurvedList"/>
    <dgm:cxn modelId="{EC320B0B-0F6A-411F-A4DE-833C5A316A72}" type="presParOf" srcId="{7DBB7FEF-16E5-406E-98F9-4362AB038F5A}" destId="{A47C6B9F-C460-4ADE-B20D-848C8826FCDE}" srcOrd="5" destOrd="0" presId="urn:microsoft.com/office/officeart/2008/layout/VerticalCurvedList"/>
    <dgm:cxn modelId="{FB76D5F9-4777-4170-83A4-489905C36654}" type="presParOf" srcId="{7DBB7FEF-16E5-406E-98F9-4362AB038F5A}" destId="{24F70517-2863-4C79-BB41-41C411A4BA75}" srcOrd="6" destOrd="0" presId="urn:microsoft.com/office/officeart/2008/layout/VerticalCurvedList"/>
    <dgm:cxn modelId="{F36B1D23-D3B7-43A4-8F29-B1EE3F7E1F28}" type="presParOf" srcId="{24F70517-2863-4C79-BB41-41C411A4BA75}" destId="{0EE8B383-0E8B-40BF-9AE9-B4BB76A993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8C63C-3410-4E3E-9129-945CF770F4EE}">
      <dsp:nvSpPr>
        <dsp:cNvPr id="0" name=""/>
        <dsp:cNvSpPr/>
      </dsp:nvSpPr>
      <dsp:spPr>
        <a:xfrm>
          <a:off x="-4564834" y="-699923"/>
          <a:ext cx="5437771" cy="5437771"/>
        </a:xfrm>
        <a:prstGeom prst="blockArc">
          <a:avLst>
            <a:gd name="adj1" fmla="val 18900000"/>
            <a:gd name="adj2" fmla="val 2700000"/>
            <a:gd name="adj3" fmla="val 397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21905-2638-415A-90DC-CCBF9C96C5B6}">
      <dsp:nvSpPr>
        <dsp:cNvPr id="0" name=""/>
        <dsp:cNvSpPr/>
      </dsp:nvSpPr>
      <dsp:spPr>
        <a:xfrm>
          <a:off x="561412" y="403792"/>
          <a:ext cx="6173031" cy="807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1021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Experimental Implementation on smaller engine</a:t>
          </a:r>
          <a:endParaRPr lang="en-US" sz="1800" kern="1200"/>
        </a:p>
      </dsp:txBody>
      <dsp:txXfrm>
        <a:off x="561412" y="403792"/>
        <a:ext cx="6173031" cy="807585"/>
      </dsp:txXfrm>
    </dsp:sp>
    <dsp:sp modelId="{E9F30255-87A6-43E3-ADD5-E181B3FDFE0F}">
      <dsp:nvSpPr>
        <dsp:cNvPr id="0" name=""/>
        <dsp:cNvSpPr/>
      </dsp:nvSpPr>
      <dsp:spPr>
        <a:xfrm>
          <a:off x="56671" y="302844"/>
          <a:ext cx="1009481" cy="10094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C005D-CD54-4561-92E7-A05687F9F070}">
      <dsp:nvSpPr>
        <dsp:cNvPr id="0" name=""/>
        <dsp:cNvSpPr/>
      </dsp:nvSpPr>
      <dsp:spPr>
        <a:xfrm>
          <a:off x="854969" y="1615170"/>
          <a:ext cx="5879474" cy="807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1021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Implementation on single cylinder engines</a:t>
          </a:r>
          <a:br>
            <a:rPr lang="en-US" sz="1800" kern="1200" smtClean="0"/>
          </a:br>
          <a:r>
            <a:rPr lang="en-US" sz="1800" kern="1200" smtClean="0"/>
            <a:t>Implementation on Multi cylinder engines used in domestic use vehicle</a:t>
          </a:r>
          <a:endParaRPr lang="en-US" sz="1800" kern="1200"/>
        </a:p>
      </dsp:txBody>
      <dsp:txXfrm>
        <a:off x="854969" y="1615170"/>
        <a:ext cx="5879474" cy="807585"/>
      </dsp:txXfrm>
    </dsp:sp>
    <dsp:sp modelId="{918A9F85-F741-4DF0-BA09-85FBBB5E627C}">
      <dsp:nvSpPr>
        <dsp:cNvPr id="0" name=""/>
        <dsp:cNvSpPr/>
      </dsp:nvSpPr>
      <dsp:spPr>
        <a:xfrm>
          <a:off x="350229" y="1514221"/>
          <a:ext cx="1009481" cy="10094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C6B9F-C460-4ADE-B20D-848C8826FCDE}">
      <dsp:nvSpPr>
        <dsp:cNvPr id="0" name=""/>
        <dsp:cNvSpPr/>
      </dsp:nvSpPr>
      <dsp:spPr>
        <a:xfrm>
          <a:off x="561412" y="2826547"/>
          <a:ext cx="6173031" cy="807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1021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Higher grade vehicle engines (Military grade)</a:t>
          </a:r>
          <a:endParaRPr lang="en-US" sz="1800" kern="1200" dirty="0"/>
        </a:p>
      </dsp:txBody>
      <dsp:txXfrm>
        <a:off x="561412" y="2826547"/>
        <a:ext cx="6173031" cy="807585"/>
      </dsp:txXfrm>
    </dsp:sp>
    <dsp:sp modelId="{0EE8B383-0E8B-40BF-9AE9-B4BB76A9933A}">
      <dsp:nvSpPr>
        <dsp:cNvPr id="0" name=""/>
        <dsp:cNvSpPr/>
      </dsp:nvSpPr>
      <dsp:spPr>
        <a:xfrm>
          <a:off x="56671" y="2725599"/>
          <a:ext cx="1009481" cy="10094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D09F6-3B31-4096-96B4-30316366ACA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D9F49-9609-427A-AEC7-AB92B9C5F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8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9F49-9609-427A-AEC7-AB92B9C5F1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2442" y="6103296"/>
            <a:ext cx="2753701" cy="689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1600" y="6089554"/>
            <a:ext cx="2827672" cy="7083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958" y="1733660"/>
            <a:ext cx="10318418" cy="3107852"/>
          </a:xfrm>
        </p:spPr>
        <p:txBody>
          <a:bodyPr/>
          <a:lstStyle/>
          <a:p>
            <a:r>
              <a:rPr lang="en-US" dirty="0" smtClean="0"/>
              <a:t>Cam-Less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398" y="5840000"/>
            <a:ext cx="10559543" cy="742279"/>
          </a:xfrm>
        </p:spPr>
        <p:txBody>
          <a:bodyPr>
            <a:normAutofit/>
          </a:bodyPr>
          <a:lstStyle/>
          <a:p>
            <a:r>
              <a:rPr lang="en-US" dirty="0" smtClean="0"/>
              <a:t>-M Ehsan		-</a:t>
            </a:r>
            <a:r>
              <a:rPr lang="en-US" dirty="0" err="1" smtClean="0"/>
              <a:t>Aqdas</a:t>
            </a:r>
            <a:r>
              <a:rPr lang="en-US" dirty="0" smtClean="0"/>
              <a:t> Tariq		-Usman </a:t>
            </a:r>
            <a:r>
              <a:rPr lang="en-US" dirty="0" err="1" smtClean="0"/>
              <a:t>Shoukat</a:t>
            </a:r>
            <a:endParaRPr lang="en-US" dirty="0" smtClean="0"/>
          </a:p>
          <a:p>
            <a:r>
              <a:rPr lang="en-US" sz="1600" dirty="0" smtClean="0"/>
              <a:t>Me-37-A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93" y="715922"/>
            <a:ext cx="1333349" cy="133334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888380" y="4758432"/>
            <a:ext cx="6457577" cy="5775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/>
              <a:t>Control, Deviate, Stop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5921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4465" y="2521818"/>
            <a:ext cx="6930188" cy="3279806"/>
          </a:xfrm>
        </p:spPr>
        <p:txBody>
          <a:bodyPr>
            <a:normAutofit/>
          </a:bodyPr>
          <a:lstStyle/>
          <a:p>
            <a:r>
              <a:rPr lang="en-US" sz="9600" dirty="0" smtClean="0"/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881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465728" cy="4155259"/>
          </a:xfrm>
        </p:spPr>
        <p:txBody>
          <a:bodyPr>
            <a:noAutofit/>
          </a:bodyPr>
          <a:lstStyle/>
          <a:p>
            <a:r>
              <a:rPr lang="en-US" sz="3200" dirty="0" smtClean="0"/>
              <a:t>Full Engine Valve control</a:t>
            </a:r>
          </a:p>
          <a:p>
            <a:pPr lvl="1"/>
            <a:r>
              <a:rPr lang="en-US" sz="2800" dirty="0" smtClean="0"/>
              <a:t>Valve opening time</a:t>
            </a:r>
          </a:p>
          <a:p>
            <a:pPr lvl="1"/>
            <a:r>
              <a:rPr lang="en-US" sz="2800" dirty="0" smtClean="0"/>
              <a:t>Valve closing time</a:t>
            </a:r>
          </a:p>
          <a:p>
            <a:pPr lvl="1"/>
            <a:r>
              <a:rPr lang="en-US" sz="2800" dirty="0" smtClean="0"/>
              <a:t>Valve Lift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37684" y="2286001"/>
            <a:ext cx="4465728" cy="4155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Improvement in:</a:t>
            </a:r>
          </a:p>
          <a:p>
            <a:pPr lvl="1"/>
            <a:r>
              <a:rPr lang="en-US" sz="2800" dirty="0"/>
              <a:t>Fuel economy</a:t>
            </a:r>
          </a:p>
          <a:p>
            <a:pPr lvl="1"/>
            <a:r>
              <a:rPr lang="en-US" sz="2800" dirty="0"/>
              <a:t>Power production </a:t>
            </a:r>
          </a:p>
          <a:p>
            <a:pPr lvl="1"/>
            <a:r>
              <a:rPr lang="en-US" sz="2800" dirty="0"/>
              <a:t>Emissions Reduction</a:t>
            </a:r>
          </a:p>
          <a:p>
            <a:r>
              <a:rPr lang="en-US" sz="3200" dirty="0"/>
              <a:t>Engine weight </a:t>
            </a:r>
          </a:p>
          <a:p>
            <a:r>
              <a:rPr lang="en-US" sz="3200" dirty="0"/>
              <a:t>Engine size</a:t>
            </a:r>
          </a:p>
        </p:txBody>
      </p:sp>
    </p:spTree>
    <p:extLst>
      <p:ext uri="{BB962C8B-B14F-4D97-AF65-F5344CB8AC3E}">
        <p14:creationId xmlns:p14="http://schemas.microsoft.com/office/powerpoint/2010/main" val="30182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SAZGAR Engineering Works Limited (current potential buyer)</a:t>
            </a:r>
          </a:p>
          <a:p>
            <a:r>
              <a:rPr lang="en-US" sz="3200" dirty="0" smtClean="0"/>
              <a:t>Toyota Pakistan</a:t>
            </a:r>
          </a:p>
          <a:p>
            <a:r>
              <a:rPr lang="en-US" sz="3200" dirty="0" smtClean="0"/>
              <a:t>Honda Pakistan</a:t>
            </a:r>
          </a:p>
          <a:p>
            <a:r>
              <a:rPr lang="en-US" sz="3200" dirty="0" smtClean="0"/>
              <a:t>Kia Motors Pakistan</a:t>
            </a:r>
          </a:p>
          <a:p>
            <a:r>
              <a:rPr lang="en-US" sz="3200" dirty="0" smtClean="0"/>
              <a:t>Suzuki Motors Pakistan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54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r>
              <a:rPr lang="en-US" sz="3200" dirty="0" smtClean="0"/>
              <a:t>VVT </a:t>
            </a:r>
          </a:p>
          <a:p>
            <a:r>
              <a:rPr lang="en-US" sz="3200" dirty="0" smtClean="0"/>
              <a:t>VVTI</a:t>
            </a:r>
          </a:p>
          <a:p>
            <a:r>
              <a:rPr lang="en-US" sz="3200" dirty="0" smtClean="0"/>
              <a:t>V tech</a:t>
            </a:r>
          </a:p>
          <a:p>
            <a:r>
              <a:rPr lang="en-US" sz="3200" dirty="0" smtClean="0"/>
              <a:t>Special Valves</a:t>
            </a:r>
          </a:p>
          <a:p>
            <a:pPr lvl="1"/>
            <a:r>
              <a:rPr lang="en-US" sz="2800" dirty="0" smtClean="0"/>
              <a:t>Pneumatically Controlled</a:t>
            </a:r>
          </a:p>
          <a:p>
            <a:pPr lvl="1"/>
            <a:r>
              <a:rPr lang="en-US" sz="2800" dirty="0" smtClean="0"/>
              <a:t>Hydraulically Controlled</a:t>
            </a:r>
          </a:p>
          <a:p>
            <a:pPr lvl="1"/>
            <a:r>
              <a:rPr lang="en-US" sz="2800" dirty="0" smtClean="0"/>
              <a:t>Magnetic Levitation</a:t>
            </a:r>
          </a:p>
          <a:p>
            <a:pPr lvl="1"/>
            <a:r>
              <a:rPr lang="en-US" sz="2800" dirty="0" smtClean="0"/>
              <a:t>Super Fluids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77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our </a:t>
            </a:r>
            <a:r>
              <a:rPr lang="en-US" sz="5400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Electronically controlled valve motion with the help of four bar mechanism</a:t>
            </a:r>
          </a:p>
          <a:p>
            <a:r>
              <a:rPr lang="en-US" sz="3600" dirty="0" smtClean="0"/>
              <a:t>Full control over valve timing, lift and motion</a:t>
            </a:r>
          </a:p>
          <a:p>
            <a:r>
              <a:rPr lang="en-US" sz="3600" dirty="0" smtClean="0"/>
              <a:t>Combustion in selective cylinders in multi cylindered engines 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746612" y="1372373"/>
            <a:ext cx="541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Cam-Less Valve Control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8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3261"/>
          </a:xfrm>
        </p:spPr>
        <p:txBody>
          <a:bodyPr/>
          <a:lstStyle/>
          <a:p>
            <a:r>
              <a:rPr lang="en-US" dirty="0" smtClean="0"/>
              <a:t>Features/Schematics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461299" cy="4211051"/>
          </a:xfrm>
        </p:spPr>
        <p:txBody>
          <a:bodyPr>
            <a:normAutofit/>
          </a:bodyPr>
          <a:lstStyle/>
          <a:p>
            <a:r>
              <a:rPr lang="en-US" sz="2800" dirty="0"/>
              <a:t>Servo motor</a:t>
            </a:r>
          </a:p>
          <a:p>
            <a:r>
              <a:rPr lang="en-US" sz="2800" dirty="0"/>
              <a:t>Four bar slider crank </a:t>
            </a:r>
            <a:r>
              <a:rPr lang="en-US" sz="2800" dirty="0" smtClean="0"/>
              <a:t>mechanism</a:t>
            </a:r>
          </a:p>
          <a:p>
            <a:r>
              <a:rPr lang="en-US" sz="2800" dirty="0" smtClean="0"/>
              <a:t>Computer (ECU)</a:t>
            </a:r>
          </a:p>
          <a:p>
            <a:r>
              <a:rPr lang="en-US" sz="2800" dirty="0" smtClean="0"/>
              <a:t>Sensors</a:t>
            </a:r>
          </a:p>
          <a:p>
            <a:pPr lvl="1"/>
            <a:r>
              <a:rPr lang="en-US" sz="2400" dirty="0" smtClean="0"/>
              <a:t>Crank angle position sensor</a:t>
            </a:r>
          </a:p>
          <a:p>
            <a:pPr lvl="1"/>
            <a:r>
              <a:rPr lang="en-US" sz="2400" dirty="0" smtClean="0"/>
              <a:t>O2 sensor</a:t>
            </a:r>
          </a:p>
        </p:txBody>
      </p:sp>
      <p:pic>
        <p:nvPicPr>
          <p:cNvPr id="4" name="y2mate.com - how_slider_crank_mechanism_works_ZO8QEG4x0wY_360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18" end="12819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3200" y="2168666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7" y="1533204"/>
            <a:ext cx="3560758" cy="5079352"/>
          </a:xfrm>
        </p:spPr>
        <p:txBody>
          <a:bodyPr>
            <a:noAutofit/>
          </a:bodyPr>
          <a:lstStyle/>
          <a:p>
            <a:r>
              <a:rPr lang="en-US" sz="2800" dirty="0" smtClean="0"/>
              <a:t>Lowering of recurring cost</a:t>
            </a:r>
          </a:p>
          <a:p>
            <a:r>
              <a:rPr lang="en-US" sz="2800" dirty="0" smtClean="0"/>
              <a:t>Saving the natural resources (Fuels)</a:t>
            </a:r>
            <a:endParaRPr lang="en-US" sz="2400" dirty="0" smtClean="0"/>
          </a:p>
          <a:p>
            <a:r>
              <a:rPr lang="en-US" sz="2800" dirty="0" smtClean="0"/>
              <a:t>Air pollution control </a:t>
            </a:r>
          </a:p>
          <a:p>
            <a:pPr lvl="1"/>
            <a:r>
              <a:rPr lang="en-US" sz="2400" dirty="0" smtClean="0"/>
              <a:t>Emissions decreased</a:t>
            </a:r>
          </a:p>
          <a:p>
            <a:r>
              <a:rPr lang="en-US" sz="2800" dirty="0" smtClean="0"/>
              <a:t>More power generation</a:t>
            </a:r>
          </a:p>
          <a:p>
            <a:r>
              <a:rPr lang="en-US" sz="2800" dirty="0" smtClean="0"/>
              <a:t>Achievement of SDG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97" y="1537486"/>
            <a:ext cx="8078503" cy="42187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0619" y="3414839"/>
            <a:ext cx="1165254" cy="114097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4760799" y="3712880"/>
            <a:ext cx="544893" cy="544893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02257" y="3414839"/>
            <a:ext cx="1092589" cy="114097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312438" y="3712880"/>
            <a:ext cx="510914" cy="544893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84597" y="4607347"/>
            <a:ext cx="1092589" cy="114097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4794778" y="4905388"/>
            <a:ext cx="510914" cy="544893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2049" y="4587946"/>
            <a:ext cx="1092589" cy="1140977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312230" y="4885987"/>
            <a:ext cx="510914" cy="544893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</a:t>
            </a:r>
            <a:r>
              <a:rPr lang="en-US" sz="3200" cap="none" dirty="0" smtClean="0"/>
              <a:t>(Next 4 Months)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20" y="1007070"/>
            <a:ext cx="7889733" cy="49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</a:t>
            </a:r>
            <a:r>
              <a:rPr lang="en-US" sz="2000" dirty="0" smtClean="0"/>
              <a:t>(future we look forward to)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05814690"/>
              </p:ext>
            </p:extLst>
          </p:nvPr>
        </p:nvGraphicFramePr>
        <p:xfrm>
          <a:off x="3172076" y="1456565"/>
          <a:ext cx="6789219" cy="403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33920" y="1874517"/>
            <a:ext cx="86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August, 2019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3885" y="3103158"/>
            <a:ext cx="86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Year</a:t>
            </a:r>
          </a:p>
          <a:p>
            <a:pPr algn="ctr"/>
            <a:r>
              <a:rPr lang="en-US" dirty="0" smtClean="0"/>
              <a:t>2021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3920" y="4517916"/>
            <a:ext cx="86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NYD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115</TotalTime>
  <Words>192</Words>
  <Application>Microsoft Office PowerPoint</Application>
  <PresentationFormat>Widescreen</PresentationFormat>
  <Paragraphs>61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Cam-Less Engine</vt:lpstr>
      <vt:lpstr>Problem</vt:lpstr>
      <vt:lpstr>Market Size</vt:lpstr>
      <vt:lpstr>Current Solutions</vt:lpstr>
      <vt:lpstr>our Solution</vt:lpstr>
      <vt:lpstr>Features/Schematics</vt:lpstr>
      <vt:lpstr>Why US!</vt:lpstr>
      <vt:lpstr>Timeline (Next 4 Months)</vt:lpstr>
      <vt:lpstr>Timeline (future we look forward to)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Cam-Less Engine</dc:title>
  <dc:creator>Muhammad Ehsan</dc:creator>
  <cp:lastModifiedBy>Muhammad Ehsan</cp:lastModifiedBy>
  <cp:revision>21</cp:revision>
  <dcterms:created xsi:type="dcterms:W3CDTF">2019-02-19T18:21:55Z</dcterms:created>
  <dcterms:modified xsi:type="dcterms:W3CDTF">2019-06-14T10:02:19Z</dcterms:modified>
</cp:coreProperties>
</file>